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70" r:id="rId7"/>
    <p:sldId id="268" r:id="rId8"/>
    <p:sldId id="271" r:id="rId9"/>
    <p:sldId id="269" r:id="rId10"/>
    <p:sldId id="272" r:id="rId11"/>
    <p:sldId id="273" r:id="rId12"/>
    <p:sldId id="274" r:id="rId13"/>
    <p:sldId id="275" r:id="rId14"/>
    <p:sldId id="276" r:id="rId15"/>
    <p:sldId id="263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9ED61-CB9F-4BC7-AFAC-5E032B865E36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D214F-5181-47D6-B0D7-2875B663E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95400"/>
            <a:ext cx="8915400" cy="42672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92D050"/>
                </a:solidFill>
              </a:rPr>
              <a:t>EXAMINATION REFORMS</a:t>
            </a:r>
            <a:br>
              <a:rPr lang="en-US" sz="6600" b="1" dirty="0" smtClean="0">
                <a:solidFill>
                  <a:srgbClr val="92D050"/>
                </a:solidFill>
              </a:rPr>
            </a:br>
            <a:r>
              <a:rPr lang="en-US" sz="6600" b="1" dirty="0" smtClean="0">
                <a:solidFill>
                  <a:srgbClr val="92D050"/>
                </a:solidFill>
              </a:rPr>
              <a:t/>
            </a:r>
            <a:br>
              <a:rPr lang="en-US" sz="6600" b="1" dirty="0" smtClean="0">
                <a:solidFill>
                  <a:srgbClr val="92D050"/>
                </a:solidFill>
              </a:rPr>
            </a:br>
            <a:r>
              <a:rPr lang="en-US" sz="5400" b="1" dirty="0" smtClean="0">
                <a:solidFill>
                  <a:srgbClr val="FFFF00"/>
                </a:solidFill>
              </a:rPr>
              <a:t>GENERAL SCIENCE </a:t>
            </a:r>
            <a:br>
              <a:rPr lang="en-US" sz="5400" b="1" dirty="0" smtClean="0">
                <a:solidFill>
                  <a:srgbClr val="FFFF00"/>
                </a:solidFill>
              </a:rPr>
            </a:br>
            <a:r>
              <a:rPr lang="en-US" sz="5400" b="1" dirty="0" smtClean="0">
                <a:solidFill>
                  <a:srgbClr val="FFFF00"/>
                </a:solidFill>
              </a:rPr>
              <a:t>&amp;</a:t>
            </a:r>
            <a:br>
              <a:rPr lang="en-US" sz="5400" b="1" dirty="0" smtClean="0">
                <a:solidFill>
                  <a:srgbClr val="FFFF00"/>
                </a:solidFill>
              </a:rPr>
            </a:br>
            <a:r>
              <a:rPr lang="en-US" sz="5400" b="1" dirty="0" smtClean="0">
                <a:solidFill>
                  <a:srgbClr val="FFFF00"/>
                </a:solidFill>
              </a:rPr>
              <a:t>BIOLOGICAL  SCIENC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9154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How to Assess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400" dirty="0" smtClean="0">
                <a:solidFill>
                  <a:srgbClr val="FFC000"/>
                </a:solidFill>
              </a:rPr>
              <a:t>Marks Allotment</a:t>
            </a:r>
          </a:p>
          <a:p>
            <a:pPr marL="914400" indent="-914400"/>
            <a:endParaRPr lang="en-US" sz="4400" dirty="0" smtClean="0">
              <a:solidFill>
                <a:srgbClr val="FFC000"/>
              </a:solidFill>
            </a:endParaRP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Selection and Conduct of Project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Project Report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Presentation and Discussion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Total 10 Marks</a:t>
            </a:r>
          </a:p>
          <a:p>
            <a:pPr marL="914400" indent="-457200">
              <a:buFont typeface="Arial" pitchFamily="34" charset="0"/>
              <a:buChar char="•"/>
            </a:pPr>
            <a:endParaRPr lang="en-US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8915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400" b="1" dirty="0" smtClean="0">
                <a:solidFill>
                  <a:srgbClr val="FFC000"/>
                </a:solidFill>
              </a:rPr>
              <a:t>4.	Slip Test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Marks 		-	20	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Duration		-	45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Syllabus		-	Completed Areas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Questions	-	Selected Academic 				Standards</a:t>
            </a:r>
          </a:p>
          <a:p>
            <a:pPr marL="3657600" lvl="6" indent="-457200"/>
            <a:r>
              <a:rPr lang="en-US" sz="4000" dirty="0" smtClean="0">
                <a:solidFill>
                  <a:srgbClr val="92D050"/>
                </a:solidFill>
              </a:rPr>
              <a:t>	-	Essay / Short  	Answer / M.C.Q.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Frequency	-	1 @ F.A.</a:t>
            </a:r>
          </a:p>
          <a:p>
            <a:pPr marL="914400" indent="-457200">
              <a:buFont typeface="Arial" pitchFamily="34" charset="0"/>
              <a:buChar char="•"/>
            </a:pPr>
            <a:endParaRPr lang="en-US" sz="2800" dirty="0" smtClean="0">
              <a:solidFill>
                <a:srgbClr val="92D050"/>
              </a:solidFill>
            </a:endParaRPr>
          </a:p>
          <a:p>
            <a:pPr marL="58738" algn="just"/>
            <a:r>
              <a:rPr lang="en-US" sz="2800" dirty="0" smtClean="0">
                <a:solidFill>
                  <a:schemeClr val="bg1"/>
                </a:solidFill>
              </a:rPr>
              <a:t>Note: No Specific Time Table.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960834"/>
            <a:ext cx="8915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400" b="1" dirty="0" smtClean="0">
                <a:solidFill>
                  <a:srgbClr val="FFC000"/>
                </a:solidFill>
              </a:rPr>
              <a:t>Post Slip Test Activities</a:t>
            </a:r>
          </a:p>
          <a:p>
            <a:pPr marL="9144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Question wise Analysis</a:t>
            </a:r>
          </a:p>
          <a:p>
            <a:pPr marL="9144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Identify Reasons for lagging behind</a:t>
            </a:r>
          </a:p>
          <a:p>
            <a:pPr marL="9144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Re-Teaching Activities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 smtClean="0">
                <a:solidFill>
                  <a:srgbClr val="FFFF00"/>
                </a:solidFill>
              </a:rPr>
              <a:t>Contd</a:t>
            </a:r>
            <a:r>
              <a:rPr lang="en-US" sz="2400" dirty="0" smtClean="0">
                <a:solidFill>
                  <a:srgbClr val="FFFF00"/>
                </a:solidFill>
              </a:rPr>
              <a:t>…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0175"/>
            <a:ext cx="8915400" cy="7842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SUMMATIVE ASSESSMENT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066800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Paper-Pen Test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All Academic Standards should be tested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Question Paper based on Academic Standards and its </a:t>
            </a:r>
            <a:r>
              <a:rPr lang="en-US" sz="3600" dirty="0" err="1" smtClean="0">
                <a:solidFill>
                  <a:schemeClr val="bg1"/>
                </a:solidFill>
              </a:rPr>
              <a:t>weightage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3 times in a Year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80 Marks Test for class VI and VIII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40 Marks Test for class VIII, IX and X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20 Marks </a:t>
            </a:r>
            <a:r>
              <a:rPr lang="en-US" sz="3600" dirty="0" err="1" smtClean="0">
                <a:solidFill>
                  <a:schemeClr val="bg1"/>
                </a:solidFill>
              </a:rPr>
              <a:t>weightage</a:t>
            </a:r>
            <a:r>
              <a:rPr lang="en-US" sz="3600" dirty="0" smtClean="0">
                <a:solidFill>
                  <a:schemeClr val="bg1"/>
                </a:solidFill>
              </a:rPr>
              <a:t> will be calculated from  4 Formatives and 3 </a:t>
            </a:r>
            <a:r>
              <a:rPr lang="en-US" sz="3600" dirty="0" err="1" smtClean="0">
                <a:solidFill>
                  <a:schemeClr val="bg1"/>
                </a:solidFill>
              </a:rPr>
              <a:t>Summatives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0175"/>
            <a:ext cx="8915400" cy="7842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Nature of Questions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066800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Qualitative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Open Ended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Analytical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Drawing Conclusions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Giving Reasons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Evaluating and Interpreting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Creative 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Critical Thinking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Problem Solving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Communicating Skills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0175"/>
            <a:ext cx="8915400" cy="12414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Academic Standard wise </a:t>
            </a:r>
            <a:br>
              <a:rPr lang="en-US" sz="5400" b="1" dirty="0" smtClean="0">
                <a:solidFill>
                  <a:srgbClr val="FFFF00"/>
                </a:solidFill>
              </a:rPr>
            </a:br>
            <a:r>
              <a:rPr lang="en-US" sz="5400" b="1" dirty="0" err="1" smtClean="0">
                <a:solidFill>
                  <a:srgbClr val="FFFF00"/>
                </a:solidFill>
              </a:rPr>
              <a:t>Weightage</a:t>
            </a:r>
            <a:r>
              <a:rPr lang="en-US" sz="5400" b="1" dirty="0" smtClean="0">
                <a:solidFill>
                  <a:srgbClr val="FFFF00"/>
                </a:solidFill>
              </a:rPr>
              <a:t> Table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9104" y="2209800"/>
          <a:ext cx="8763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082"/>
                <a:gridCol w="5727214"/>
                <a:gridCol w="19517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Sl. No.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Academic Standard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Weightage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Conceptual Understanding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Asking Questions, Making</a:t>
                      </a:r>
                      <a:r>
                        <a:rPr lang="en-US" sz="2800" baseline="0" dirty="0" smtClean="0"/>
                        <a:t> Hypothesis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Experiments, Field Investigations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Information Skills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Communication</a:t>
                      </a:r>
                      <a:r>
                        <a:rPr lang="en-US" sz="2800" baseline="0" dirty="0" smtClean="0"/>
                        <a:t> through Drawing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Appreciation, Values, Daily life</a:t>
                      </a:r>
                      <a:r>
                        <a:rPr lang="en-US" sz="2800" baseline="0" dirty="0" smtClean="0"/>
                        <a:t> Applications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600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Class  VI - X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"/>
            <a:ext cx="8915400" cy="8604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Types of Questions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219200"/>
          <a:ext cx="81534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001"/>
                <a:gridCol w="6640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Sl. No.</a:t>
                      </a:r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Types</a:t>
                      </a:r>
                      <a:r>
                        <a:rPr lang="en-US" sz="4400" baseline="0" dirty="0" smtClean="0"/>
                        <a:t> of Questions</a:t>
                      </a:r>
                      <a:endParaRPr lang="en-US" sz="4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dirty="0" smtClean="0"/>
                        <a:t>Essay</a:t>
                      </a:r>
                      <a:r>
                        <a:rPr lang="en-US" sz="4400" baseline="0" dirty="0" smtClean="0"/>
                        <a:t> </a:t>
                      </a:r>
                      <a:endParaRPr 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dirty="0" smtClean="0"/>
                        <a:t>Short Answer</a:t>
                      </a:r>
                      <a:endParaRPr 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3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dirty="0" smtClean="0"/>
                        <a:t>Very Short Answer</a:t>
                      </a:r>
                      <a:endParaRPr 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400" dirty="0" smtClean="0"/>
                        <a:t>Objective (Multiple Choice)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96" y="76200"/>
            <a:ext cx="8915400" cy="1295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Marks Allotment</a:t>
            </a:r>
            <a:br>
              <a:rPr lang="en-US" sz="54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C000"/>
                </a:solidFill>
              </a:rPr>
              <a:t>Class : VIII - X</a:t>
            </a:r>
            <a:endParaRPr lang="en-US" sz="3600" b="1" dirty="0">
              <a:solidFill>
                <a:srgbClr val="FFC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676400"/>
          <a:ext cx="86868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033"/>
                <a:gridCol w="2488367"/>
                <a:gridCol w="1295400"/>
                <a:gridCol w="1407599"/>
                <a:gridCol w="1307551"/>
                <a:gridCol w="1475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Sl. No.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Type</a:t>
                      </a:r>
                      <a:r>
                        <a:rPr lang="en-US" sz="2000" baseline="0" dirty="0" smtClean="0"/>
                        <a:t> of Question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No. of Questions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Each</a:t>
                      </a:r>
                      <a:r>
                        <a:rPr lang="en-US" sz="2000" baseline="0" dirty="0" smtClean="0"/>
                        <a:t> Question Carries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Marks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Percentage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Essay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Short Answer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Very Short Answer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M.C.Q.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/>
                          <a:cs typeface="Times New Roman"/>
                        </a:rPr>
                        <a:t>½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TOTAL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40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100%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96" y="76200"/>
            <a:ext cx="8915400" cy="1295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Marks Allotment</a:t>
            </a:r>
            <a:br>
              <a:rPr lang="en-US" sz="54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C000"/>
                </a:solidFill>
              </a:rPr>
              <a:t>Class : VI - VII</a:t>
            </a:r>
            <a:endParaRPr lang="en-US" sz="3600" b="1" dirty="0">
              <a:solidFill>
                <a:srgbClr val="FFC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676400"/>
          <a:ext cx="86868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033"/>
                <a:gridCol w="2488367"/>
                <a:gridCol w="1295400"/>
                <a:gridCol w="1407599"/>
                <a:gridCol w="1307551"/>
                <a:gridCol w="1475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Sl. No.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Type</a:t>
                      </a:r>
                      <a:r>
                        <a:rPr lang="en-US" sz="2000" baseline="0" dirty="0" smtClean="0"/>
                        <a:t> of Question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No. of Questions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Each</a:t>
                      </a:r>
                      <a:r>
                        <a:rPr lang="en-US" sz="2000" baseline="0" dirty="0" smtClean="0"/>
                        <a:t> Question Carries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Marks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Percentage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Essay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Short Answer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Very Short Answer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M.C.Q.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TOTAL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80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100%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96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Blue Print </a:t>
            </a:r>
            <a:endParaRPr lang="en-US" sz="3600" b="1" dirty="0">
              <a:solidFill>
                <a:srgbClr val="FFC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143000"/>
          <a:ext cx="86868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990600"/>
                <a:gridCol w="1143000"/>
                <a:gridCol w="1295400"/>
                <a:gridCol w="14478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Academic Standard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Essay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Short Answer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Very Short Answer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MCQ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 Marks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Conceptual</a:t>
                      </a:r>
                      <a:r>
                        <a:rPr lang="en-US" sz="2800" baseline="0" dirty="0" smtClean="0"/>
                        <a:t> Understanding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2(8)</a:t>
                      </a:r>
                      <a:endParaRPr lang="en-US" sz="28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1(2)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1(1)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10(5)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Asking Questions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1(2)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1(1)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2(1)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Experiments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1(4)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1(1)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2(1)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Information Skills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2(4)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4(2)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/>
                        <a:t>Drawing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1(4)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-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-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-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4</a:t>
                      </a:r>
                      <a:endParaRPr lang="en-US" sz="28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/>
                        <a:t>Values,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dirty="0" smtClean="0"/>
                        <a:t>Daily</a:t>
                      </a:r>
                      <a:r>
                        <a:rPr lang="en-US" sz="2800" b="0" baseline="0" dirty="0" smtClean="0"/>
                        <a:t> life 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-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1(2)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1(1)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2(1)</a:t>
                      </a:r>
                      <a:endParaRPr lang="en-US" sz="2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4</a:t>
                      </a:r>
                      <a:endParaRPr lang="en-US" sz="28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/>
                        <a:t>TOTAL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4(16)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5(10)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4(4)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20(10)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40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0175"/>
            <a:ext cx="8915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Assessment Procedures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Two Types</a:t>
            </a:r>
          </a:p>
          <a:p>
            <a:pPr algn="just"/>
            <a:endParaRPr lang="en-US" sz="3200" b="1" dirty="0" smtClean="0">
              <a:solidFill>
                <a:srgbClr val="FFC0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Formation Assessment</a:t>
            </a:r>
          </a:p>
          <a:p>
            <a:pPr marL="514350" indent="1588" algn="just"/>
            <a:r>
              <a:rPr lang="en-US" sz="3200" b="1" dirty="0" smtClean="0">
                <a:solidFill>
                  <a:srgbClr val="92D050"/>
                </a:solidFill>
              </a:rPr>
              <a:t>4 Times in a Year </a:t>
            </a:r>
          </a:p>
          <a:p>
            <a:pPr marL="514350" indent="1588" algn="just"/>
            <a:r>
              <a:rPr lang="en-US" sz="3200" b="1" dirty="0" smtClean="0">
                <a:solidFill>
                  <a:srgbClr val="00B0F0"/>
                </a:solidFill>
              </a:rPr>
              <a:t>(July, September, December and February)</a:t>
            </a:r>
          </a:p>
          <a:p>
            <a:pPr marL="514350" indent="-514350" algn="just">
              <a:buAutoNum type="arabicPeriod"/>
            </a:pPr>
            <a:endParaRPr lang="en-US" sz="3200" b="1" dirty="0" smtClean="0">
              <a:solidFill>
                <a:srgbClr val="92D050"/>
              </a:solidFill>
            </a:endParaRPr>
          </a:p>
          <a:p>
            <a:pPr marL="514350" indent="-514350" algn="just">
              <a:buAutoNum type="arabicPeriod" startAt="2"/>
            </a:pPr>
            <a:r>
              <a:rPr lang="en-US" sz="3200" b="1" dirty="0" smtClean="0">
                <a:solidFill>
                  <a:schemeClr val="bg1"/>
                </a:solidFill>
              </a:rPr>
              <a:t>Summative Assessment</a:t>
            </a:r>
          </a:p>
          <a:p>
            <a:pPr marL="514350" indent="-514350" algn="just"/>
            <a:r>
              <a:rPr lang="en-US" sz="3200" b="1" dirty="0" smtClean="0">
                <a:solidFill>
                  <a:srgbClr val="92D050"/>
                </a:solidFill>
              </a:rPr>
              <a:t>	3 Times in a Year </a:t>
            </a:r>
          </a:p>
          <a:p>
            <a:pPr marL="514350" indent="-514350" algn="just"/>
            <a:r>
              <a:rPr lang="en-US" sz="3200" b="1" dirty="0" smtClean="0">
                <a:solidFill>
                  <a:srgbClr val="00B0F0"/>
                </a:solidFill>
              </a:rPr>
              <a:t>      (September, January and April)</a:t>
            </a:r>
            <a:endParaRPr lang="en-US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915400" cy="7842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Nature of Questions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7620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92D050"/>
              </a:buClr>
            </a:pPr>
            <a:r>
              <a:rPr lang="en-US" sz="3600" b="1" dirty="0" smtClean="0">
                <a:solidFill>
                  <a:srgbClr val="FFC000"/>
                </a:solidFill>
              </a:rPr>
              <a:t>Essay Type: 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From all Academic Standard except asking questions and making hypothesis.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Provide opportunity to the student to express his opinions, understanding about the concept in a paragraph form.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Do not ask discreet questions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Do not ask only on Conceptual Understanding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"/>
            <a:ext cx="8915400" cy="457200"/>
          </a:xfrm>
        </p:spPr>
        <p:txBody>
          <a:bodyPr>
            <a:noAutofit/>
          </a:bodyPr>
          <a:lstStyle/>
          <a:p>
            <a:pPr algn="r"/>
            <a:r>
              <a:rPr lang="en-US" sz="2800" b="1" dirty="0" err="1" smtClean="0">
                <a:solidFill>
                  <a:srgbClr val="FFFF00"/>
                </a:solidFill>
              </a:rPr>
              <a:t>Contd</a:t>
            </a:r>
            <a:r>
              <a:rPr lang="en-US" sz="2800" b="1" dirty="0" smtClean="0">
                <a:solidFill>
                  <a:srgbClr val="FFFF00"/>
                </a:solidFill>
              </a:rPr>
              <a:t>…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57200"/>
            <a:ext cx="8763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92D050"/>
              </a:buClr>
            </a:pPr>
            <a:r>
              <a:rPr lang="en-US" sz="3600" b="1" dirty="0" smtClean="0">
                <a:solidFill>
                  <a:srgbClr val="FFC000"/>
                </a:solidFill>
              </a:rPr>
              <a:t>Essay type Questions on Experimental Skills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On process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On required material and arrangement of apparatus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On hypothesis and the process to prove the selected hypothesis.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On result, tabulation, improvisation of the experiment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"/>
            <a:ext cx="8915400" cy="457200"/>
          </a:xfrm>
        </p:spPr>
        <p:txBody>
          <a:bodyPr>
            <a:noAutofit/>
          </a:bodyPr>
          <a:lstStyle/>
          <a:p>
            <a:pPr algn="r"/>
            <a:r>
              <a:rPr lang="en-US" sz="2800" b="1" dirty="0" err="1" smtClean="0">
                <a:solidFill>
                  <a:srgbClr val="FFFF00"/>
                </a:solidFill>
              </a:rPr>
              <a:t>Contd</a:t>
            </a:r>
            <a:r>
              <a:rPr lang="en-US" sz="2800" b="1" dirty="0" smtClean="0">
                <a:solidFill>
                  <a:srgbClr val="FFFF00"/>
                </a:solidFill>
              </a:rPr>
              <a:t>…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57200"/>
            <a:ext cx="8763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738">
              <a:buClr>
                <a:srgbClr val="92D050"/>
              </a:buClr>
            </a:pPr>
            <a:r>
              <a:rPr lang="en-US" sz="3600" b="1" dirty="0" smtClean="0">
                <a:solidFill>
                  <a:srgbClr val="FFC000"/>
                </a:solidFill>
              </a:rPr>
              <a:t>Essay type Questions on Communication through Drawing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Do not ask mere drawing and labeling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Drawing along with some explanation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Give information, key words and ask them to draw its picture.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Give picture and ask them to write details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"/>
            <a:ext cx="8915400" cy="457200"/>
          </a:xfrm>
        </p:spPr>
        <p:txBody>
          <a:bodyPr>
            <a:noAutofit/>
          </a:bodyPr>
          <a:lstStyle/>
          <a:p>
            <a:pPr algn="r"/>
            <a:r>
              <a:rPr lang="en-US" sz="2800" b="1" dirty="0" err="1" smtClean="0">
                <a:solidFill>
                  <a:srgbClr val="FFFF00"/>
                </a:solidFill>
              </a:rPr>
              <a:t>Contd</a:t>
            </a:r>
            <a:r>
              <a:rPr lang="en-US" sz="2800" b="1" dirty="0" smtClean="0">
                <a:solidFill>
                  <a:srgbClr val="FFFF00"/>
                </a:solidFill>
              </a:rPr>
              <a:t>…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57200"/>
            <a:ext cx="8763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738">
              <a:buClr>
                <a:srgbClr val="92D050"/>
              </a:buClr>
            </a:pPr>
            <a:r>
              <a:rPr lang="en-US" sz="3600" b="1" dirty="0" smtClean="0">
                <a:solidFill>
                  <a:srgbClr val="FFC000"/>
                </a:solidFill>
              </a:rPr>
              <a:t>Essay type Questions on Information Skills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Do not ask questions on Project Works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Give information and ask them to analyze data (data analysis)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Preparation of  tabular form to collect data.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Data presentation- in the form of table , bar graph, pie graph, tree diagram etc.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915400" cy="83819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Modal Questions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990600"/>
            <a:ext cx="8763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738">
              <a:buClr>
                <a:srgbClr val="92D050"/>
              </a:buClr>
            </a:pPr>
            <a:r>
              <a:rPr lang="en-US" sz="3600" b="1" dirty="0" smtClean="0">
                <a:solidFill>
                  <a:srgbClr val="FFC000"/>
                </a:solidFill>
              </a:rPr>
              <a:t>Essay Type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What do you understand by food web? Describe you own food web with the help of a diagrammatic representation.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Road side plant cannot grow properly, find your own reasons and explain your argument.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915400" cy="83819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Modal Questions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813643"/>
            <a:ext cx="87630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738">
              <a:buClr>
                <a:srgbClr val="92D050"/>
              </a:buClr>
            </a:pPr>
            <a:r>
              <a:rPr lang="en-US" sz="3600" b="1" dirty="0" smtClean="0">
                <a:solidFill>
                  <a:srgbClr val="FFC000"/>
                </a:solidFill>
              </a:rPr>
              <a:t>Information Skills</a:t>
            </a:r>
          </a:p>
          <a:p>
            <a:pPr marL="457200" indent="-457200">
              <a:spcBef>
                <a:spcPts val="1800"/>
              </a:spcBef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Observe the graph showing rainfall (in mm) of a place from August to December. Write down the observations from it?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1" y="3296941"/>
            <a:ext cx="6481616" cy="340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304800"/>
            <a:ext cx="8763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	</a:t>
            </a:r>
            <a:r>
              <a:rPr lang="en-US" sz="3600" dirty="0" smtClean="0">
                <a:solidFill>
                  <a:srgbClr val="92D050"/>
                </a:solidFill>
              </a:rPr>
              <a:t>Read the following passage. Convert it into a tabular form.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pPr algn="just"/>
            <a:r>
              <a:rPr lang="en-US" sz="3600" dirty="0" smtClean="0">
                <a:solidFill>
                  <a:schemeClr val="bg1"/>
                </a:solidFill>
              </a:rPr>
              <a:t>	          </a:t>
            </a:r>
            <a:r>
              <a:rPr lang="en-US" sz="3600" i="1" dirty="0" smtClean="0">
                <a:solidFill>
                  <a:schemeClr val="bg1"/>
                </a:solidFill>
              </a:rPr>
              <a:t>Soil is make up of distinct horizontal layers called Horizons. They are divided into O, A, E, B, C and R horizons. O - horizon made of mostly of humus, Plant roots can grow in A - horizon. Water drips through E - horizon.  B - horizon is also called subsoil. C - horizon consists of slightly broken up bedrock where as R - horizon have un-weathered Rock.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304800"/>
            <a:ext cx="8763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</a:rPr>
              <a:t>MCQ.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Match the following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FFC000"/>
                </a:solidFill>
              </a:rPr>
              <a:t>a) Nucleus	</a:t>
            </a:r>
            <a:r>
              <a:rPr lang="en-US" sz="3600" b="1" dirty="0" smtClean="0">
                <a:solidFill>
                  <a:srgbClr val="FFC000"/>
                </a:solidFill>
              </a:rPr>
              <a:t>(	)	1. Virchow</a:t>
            </a:r>
          </a:p>
          <a:p>
            <a:r>
              <a:rPr lang="en-US" sz="3600" dirty="0" smtClean="0">
                <a:solidFill>
                  <a:srgbClr val="FFC000"/>
                </a:solidFill>
              </a:rPr>
              <a:t>	b) Cell		(	)	2. Hook</a:t>
            </a:r>
          </a:p>
          <a:p>
            <a:r>
              <a:rPr lang="en-US" sz="3600" dirty="0" smtClean="0">
                <a:solidFill>
                  <a:srgbClr val="FFC000"/>
                </a:solidFill>
              </a:rPr>
              <a:t>	c) New Cells	(	)	3. Robert Brown</a:t>
            </a:r>
            <a:endParaRPr lang="en-US" sz="3600" b="1" dirty="0" smtClean="0">
              <a:solidFill>
                <a:srgbClr val="FFC000"/>
              </a:solidFill>
            </a:endParaRPr>
          </a:p>
          <a:p>
            <a:endParaRPr lang="pt-BR" sz="3600" dirty="0" smtClean="0"/>
          </a:p>
          <a:p>
            <a:r>
              <a:rPr lang="pt-BR" sz="3600" dirty="0" smtClean="0"/>
              <a:t>	</a:t>
            </a:r>
            <a:r>
              <a:rPr lang="pt-BR" sz="3600" dirty="0" smtClean="0">
                <a:solidFill>
                  <a:srgbClr val="00B0F0"/>
                </a:solidFill>
              </a:rPr>
              <a:t>A) a-1, b-2, c-3			B) a-2, b-3, c-1	C) a-3, b-2, c-1			D) a-3, b-1, c-2</a:t>
            </a:r>
            <a:endParaRPr lang="en-US" sz="36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304800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</a:rPr>
              <a:t>MCQ.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You came to know that CO</a:t>
            </a:r>
            <a:r>
              <a:rPr lang="en-US" sz="3600" baseline="-25000" dirty="0" smtClean="0">
                <a:solidFill>
                  <a:schemeClr val="bg1"/>
                </a:solidFill>
              </a:rPr>
              <a:t>2</a:t>
            </a:r>
            <a:r>
              <a:rPr lang="en-US" sz="3600" dirty="0" smtClean="0">
                <a:solidFill>
                  <a:schemeClr val="bg1"/>
                </a:solidFill>
              </a:rPr>
              <a:t>, Methane, Co are the prime factors of ozone layer depletion. Apart from this another chief component responsible for it is					   (    </a:t>
            </a:r>
            <a:r>
              <a:rPr lang="en-US" sz="3600" b="1" dirty="0" smtClean="0">
                <a:solidFill>
                  <a:schemeClr val="bg1"/>
                </a:solidFill>
              </a:rPr>
              <a:t>  )</a:t>
            </a:r>
          </a:p>
          <a:p>
            <a:endParaRPr lang="pt-BR" sz="3600" dirty="0" smtClean="0"/>
          </a:p>
          <a:p>
            <a:r>
              <a:rPr lang="pt-BR" sz="3600" dirty="0" smtClean="0">
                <a:solidFill>
                  <a:srgbClr val="FFC000"/>
                </a:solidFill>
              </a:rPr>
              <a:t>	A) O</a:t>
            </a:r>
            <a:r>
              <a:rPr lang="pt-BR" sz="3600" baseline="-25000" dirty="0" smtClean="0">
                <a:solidFill>
                  <a:srgbClr val="FFC000"/>
                </a:solidFill>
              </a:rPr>
              <a:t>2</a:t>
            </a:r>
            <a:r>
              <a:rPr lang="pt-BR" sz="3600" dirty="0" smtClean="0">
                <a:solidFill>
                  <a:srgbClr val="FFC000"/>
                </a:solidFill>
              </a:rPr>
              <a:t>		B) Chloriflouro Carbon		C) H</a:t>
            </a:r>
            <a:r>
              <a:rPr lang="pt-BR" sz="3600" baseline="-25000" dirty="0" smtClean="0">
                <a:solidFill>
                  <a:srgbClr val="FFC000"/>
                </a:solidFill>
              </a:rPr>
              <a:t>2</a:t>
            </a:r>
            <a:r>
              <a:rPr lang="pt-BR" sz="3600" dirty="0" smtClean="0">
                <a:solidFill>
                  <a:srgbClr val="FFC000"/>
                </a:solidFill>
              </a:rPr>
              <a:t>S		D) Radiation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304800"/>
            <a:ext cx="8763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</a:rPr>
              <a:t>MCQ.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Observe the following sentences		   (    </a:t>
            </a:r>
            <a:r>
              <a:rPr lang="en-US" sz="3600" b="1" dirty="0" smtClean="0">
                <a:solidFill>
                  <a:schemeClr val="bg1"/>
                </a:solidFill>
              </a:rPr>
              <a:t>  )</a:t>
            </a:r>
          </a:p>
          <a:p>
            <a:endParaRPr lang="en-US" sz="1600" b="1" dirty="0" smtClean="0">
              <a:solidFill>
                <a:schemeClr val="bg1"/>
              </a:solidFill>
            </a:endParaRPr>
          </a:p>
          <a:p>
            <a:pPr marL="742950" indent="-742950">
              <a:buAutoNum type="alphaLcParenR"/>
            </a:pPr>
            <a:r>
              <a:rPr lang="en-US" sz="3600" dirty="0" smtClean="0">
                <a:solidFill>
                  <a:srgbClr val="FFC000"/>
                </a:solidFill>
              </a:rPr>
              <a:t>Kangaroo rat can live without drinking  </a:t>
            </a:r>
            <a:br>
              <a:rPr lang="en-US" sz="3600" dirty="0" smtClean="0">
                <a:solidFill>
                  <a:srgbClr val="FFC000"/>
                </a:solidFill>
              </a:rPr>
            </a:br>
            <a:r>
              <a:rPr lang="en-US" sz="3600" dirty="0" smtClean="0">
                <a:solidFill>
                  <a:srgbClr val="FFC000"/>
                </a:solidFill>
              </a:rPr>
              <a:t>water throughout its life.</a:t>
            </a:r>
          </a:p>
          <a:p>
            <a:pPr marL="742950" indent="-742950">
              <a:buAutoNum type="alphaLcParenR"/>
            </a:pPr>
            <a:r>
              <a:rPr lang="en-US" sz="3600" dirty="0" smtClean="0">
                <a:solidFill>
                  <a:srgbClr val="FFC000"/>
                </a:solidFill>
              </a:rPr>
              <a:t>Sand grouse, carries water in its crop.</a:t>
            </a:r>
          </a:p>
          <a:p>
            <a:pPr marL="742950" indent="-742950"/>
            <a:endParaRPr lang="en-US" sz="3600" b="1" dirty="0" smtClean="0">
              <a:solidFill>
                <a:srgbClr val="FFC00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   A) a, b both are true	B) a true, b false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   C) a false, b true		D) a, b both are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685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Formative Assessment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990600"/>
            <a:ext cx="8915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Diagnostic and Remedial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Oral and Written Forms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Makes Provision for Effective Feedback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Recognize needs of students , Understand how to improve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Encourage Students Performance  and judge their work.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Builds on Student prior knowledge and experience in designing what is start.</a:t>
            </a:r>
          </a:p>
          <a:p>
            <a:pPr marL="4572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Assessment  for Learning  and Assessment  as Learning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95400"/>
            <a:ext cx="8915400" cy="4267200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</a:rPr>
              <a:t>Thank you</a:t>
            </a:r>
            <a:endParaRPr lang="en-US" sz="13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0175"/>
            <a:ext cx="8915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Formative Assessment - Tools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97000"/>
          <a:ext cx="85344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58674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Sl. No.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Name of Tool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Marks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 smtClean="0"/>
                        <a:t>Lab Record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 smtClean="0"/>
                        <a:t>Written Works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 smtClean="0"/>
                        <a:t>Project Work 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4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 smtClean="0"/>
                        <a:t>Slip</a:t>
                      </a:r>
                      <a:r>
                        <a:rPr lang="en-US" sz="4000" baseline="0" dirty="0" smtClean="0"/>
                        <a:t> Tests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10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 smtClean="0"/>
                        <a:t>TOTAL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50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9154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How to Assess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686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en-US" sz="4400" b="1" dirty="0" smtClean="0">
                <a:solidFill>
                  <a:srgbClr val="FFC000"/>
                </a:solidFill>
              </a:rPr>
              <a:t>Lab Record</a:t>
            </a:r>
          </a:p>
          <a:p>
            <a:pPr marL="9144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List out  Activities</a:t>
            </a:r>
          </a:p>
          <a:p>
            <a:pPr marL="9144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Groups Formation</a:t>
            </a:r>
          </a:p>
          <a:p>
            <a:pPr marL="9144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Activity Allotment</a:t>
            </a:r>
          </a:p>
          <a:p>
            <a:pPr marL="9144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Conducting Activity</a:t>
            </a:r>
          </a:p>
          <a:p>
            <a:pPr marL="9144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Record Writing</a:t>
            </a:r>
          </a:p>
          <a:p>
            <a:pPr marL="914400" indent="-457200">
              <a:buClr>
                <a:srgbClr val="92D050"/>
              </a:buCl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Presentation and Discussion</a:t>
            </a:r>
          </a:p>
          <a:p>
            <a:pPr marL="914400" indent="-457200">
              <a:buFont typeface="Arial" pitchFamily="34" charset="0"/>
              <a:buChar char="•"/>
            </a:pPr>
            <a:endParaRPr lang="en-US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9154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How to Assess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686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400" dirty="0" smtClean="0">
                <a:solidFill>
                  <a:srgbClr val="FFC000"/>
                </a:solidFill>
              </a:rPr>
              <a:t>Marks Allotment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Performing Experiment		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Record Writing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Presentation and Discussion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Total 10 Marks</a:t>
            </a:r>
          </a:p>
          <a:p>
            <a:pPr marL="914400" indent="-457200">
              <a:buFont typeface="Arial" pitchFamily="34" charset="0"/>
              <a:buChar char="•"/>
            </a:pPr>
            <a:endParaRPr lang="en-US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915400" cy="609600"/>
          </a:xfrm>
        </p:spPr>
        <p:txBody>
          <a:bodyPr>
            <a:noAutofit/>
          </a:bodyPr>
          <a:lstStyle/>
          <a:p>
            <a:pPr algn="r"/>
            <a:r>
              <a:rPr lang="en-US" sz="3600" i="1" dirty="0" err="1" smtClean="0">
                <a:solidFill>
                  <a:srgbClr val="FFFF00"/>
                </a:solidFill>
              </a:rPr>
              <a:t>Contd</a:t>
            </a:r>
            <a:r>
              <a:rPr lang="en-US" sz="3600" i="1" dirty="0" smtClean="0">
                <a:solidFill>
                  <a:srgbClr val="FFFF00"/>
                </a:solidFill>
              </a:rPr>
              <a:t>…</a:t>
            </a:r>
            <a:endParaRPr lang="en-US" sz="3600" i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686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400" b="1" dirty="0" smtClean="0">
                <a:solidFill>
                  <a:srgbClr val="FFC000"/>
                </a:solidFill>
              </a:rPr>
              <a:t>2.	Written Works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Class Work, Home Work Notebooks maintenance.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Textual Exercises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Portfolios (Wall Magazine write-ups)</a:t>
            </a:r>
          </a:p>
          <a:p>
            <a:pPr marL="914400" indent="-457200">
              <a:buFont typeface="Arial" pitchFamily="34" charset="0"/>
              <a:buChar char="•"/>
            </a:pPr>
            <a:endParaRPr lang="en-US" sz="4000" dirty="0" smtClean="0">
              <a:solidFill>
                <a:srgbClr val="92D050"/>
              </a:solidFill>
            </a:endParaRPr>
          </a:p>
          <a:p>
            <a:pPr marL="914400" indent="-457200">
              <a:buFont typeface="Arial" pitchFamily="34" charset="0"/>
              <a:buChar char="•"/>
            </a:pPr>
            <a:endParaRPr lang="en-US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9154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How to Assess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4400"/>
            <a:ext cx="8686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400" dirty="0" smtClean="0">
                <a:solidFill>
                  <a:srgbClr val="FFC000"/>
                </a:solidFill>
              </a:rPr>
              <a:t>Marks Allotment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Own Answers 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Proper Maintaining of Note Books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Other Write Ups for wall magazine etc. (Portfolio)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Total 10 Marks</a:t>
            </a:r>
          </a:p>
          <a:p>
            <a:pPr marL="914400" indent="-457200">
              <a:buFont typeface="Arial" pitchFamily="34" charset="0"/>
              <a:buChar char="•"/>
            </a:pPr>
            <a:endParaRPr lang="en-US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152400"/>
            <a:ext cx="8915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400" b="1" dirty="0" smtClean="0">
                <a:solidFill>
                  <a:srgbClr val="FFC000"/>
                </a:solidFill>
              </a:rPr>
              <a:t>3.	Project Work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List out  Projects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Groups Formation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Project Allotment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Conducting Project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Project Report Writing</a:t>
            </a:r>
          </a:p>
          <a:p>
            <a:pPr marL="914400" indent="-457200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92D050"/>
                </a:solidFill>
              </a:rPr>
              <a:t>Presentation and Discussion</a:t>
            </a:r>
          </a:p>
          <a:p>
            <a:pPr marL="58738" algn="just"/>
            <a:endParaRPr lang="en-US" sz="2800" dirty="0" smtClean="0">
              <a:solidFill>
                <a:schemeClr val="bg1"/>
              </a:solidFill>
            </a:endParaRPr>
          </a:p>
          <a:p>
            <a:pPr marL="58738" algn="just"/>
            <a:r>
              <a:rPr lang="en-US" sz="2800" dirty="0" smtClean="0">
                <a:solidFill>
                  <a:schemeClr val="bg1"/>
                </a:solidFill>
              </a:rPr>
              <a:t>Note: 3</a:t>
            </a:r>
            <a:r>
              <a:rPr lang="en-US" sz="2800" baseline="30000" dirty="0" smtClean="0">
                <a:solidFill>
                  <a:schemeClr val="bg1"/>
                </a:solidFill>
              </a:rPr>
              <a:t>rd</a:t>
            </a:r>
            <a:r>
              <a:rPr lang="en-US" sz="2800" dirty="0" smtClean="0">
                <a:solidFill>
                  <a:schemeClr val="bg1"/>
                </a:solidFill>
              </a:rPr>
              <a:t> F.A. Project should be socially related Project.</a:t>
            </a:r>
          </a:p>
          <a:p>
            <a:pPr marL="58738"/>
            <a:r>
              <a:rPr lang="en-US" sz="2800" dirty="0" smtClean="0">
                <a:solidFill>
                  <a:schemeClr val="bg1"/>
                </a:solidFill>
              </a:rPr>
              <a:t>           Project Presentation Day  - Every last Thursday of the 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           Formative Period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842</Words>
  <Application>Microsoft Office PowerPoint</Application>
  <PresentationFormat>On-screen Show (4:3)</PresentationFormat>
  <Paragraphs>323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EXAMINATION REFORMS  GENERAL SCIENCE  &amp; BIOLOGICAL  SCIENC</vt:lpstr>
      <vt:lpstr>Assessment Procedures</vt:lpstr>
      <vt:lpstr>Formative Assessment</vt:lpstr>
      <vt:lpstr>Formative Assessment - Tools</vt:lpstr>
      <vt:lpstr>How to Assess</vt:lpstr>
      <vt:lpstr>How to Assess</vt:lpstr>
      <vt:lpstr>Contd…</vt:lpstr>
      <vt:lpstr>How to Assess</vt:lpstr>
      <vt:lpstr>Slide 9</vt:lpstr>
      <vt:lpstr>How to Assess</vt:lpstr>
      <vt:lpstr>Slide 11</vt:lpstr>
      <vt:lpstr>Slide 12</vt:lpstr>
      <vt:lpstr>SUMMATIVE ASSESSMENT</vt:lpstr>
      <vt:lpstr>Nature of Questions</vt:lpstr>
      <vt:lpstr>Academic Standard wise  Weightage Table</vt:lpstr>
      <vt:lpstr>Types of Questions</vt:lpstr>
      <vt:lpstr>Marks Allotment Class : VIII - X</vt:lpstr>
      <vt:lpstr>Marks Allotment Class : VI - VII</vt:lpstr>
      <vt:lpstr>Blue Print </vt:lpstr>
      <vt:lpstr>Nature of Questions</vt:lpstr>
      <vt:lpstr>Contd…</vt:lpstr>
      <vt:lpstr>Contd…</vt:lpstr>
      <vt:lpstr>Contd…</vt:lpstr>
      <vt:lpstr>Modal Questions</vt:lpstr>
      <vt:lpstr>Modal Questions</vt:lpstr>
      <vt:lpstr>Slide 26</vt:lpstr>
      <vt:lpstr>Slide 27</vt:lpstr>
      <vt:lpstr>Slide 28</vt:lpstr>
      <vt:lpstr>Slide 29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Standard wise  Weightage Table</dc:title>
  <dc:creator>ramesh</dc:creator>
  <cp:lastModifiedBy>ramesh</cp:lastModifiedBy>
  <cp:revision>50</cp:revision>
  <dcterms:created xsi:type="dcterms:W3CDTF">2015-11-25T09:17:37Z</dcterms:created>
  <dcterms:modified xsi:type="dcterms:W3CDTF">2015-11-29T07:22:08Z</dcterms:modified>
</cp:coreProperties>
</file>